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23" r:id="rId6"/>
    <p:sldId id="428" r:id="rId7"/>
    <p:sldId id="409" r:id="rId8"/>
    <p:sldId id="378" r:id="rId9"/>
    <p:sldId id="424" r:id="rId10"/>
    <p:sldId id="425" r:id="rId11"/>
    <p:sldId id="426" r:id="rId12"/>
    <p:sldId id="320" r:id="rId13"/>
    <p:sldId id="411" r:id="rId14"/>
    <p:sldId id="398" r:id="rId15"/>
    <p:sldId id="421" r:id="rId16"/>
    <p:sldId id="429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992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0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0.png"/><Relationship Id="rId10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8.png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42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6605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Cong Sheng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752" y="1484677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Adversarial Attacks against Closed-Source MLLMs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via Feature Optimal Alignment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NeurIPS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023745" y="5046345"/>
            <a:ext cx="7113270" cy="655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 </a:t>
            </a:r>
            <a:r>
              <a:rPr lang="en-US" altLang="zh-CN" dirty="0"/>
              <a:t>https://github.com/jiaxiaojunQAQ/FOA-Attack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2600" y="2655570"/>
            <a:ext cx="8262620" cy="2210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475" y="1905000"/>
            <a:ext cx="10559415" cy="27851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2133600"/>
            <a:ext cx="9860280" cy="30168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2057400"/>
            <a:ext cx="7620000" cy="16573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3640" y="4419600"/>
            <a:ext cx="7639050" cy="1136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2057400"/>
            <a:ext cx="4324350" cy="177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4191000"/>
            <a:ext cx="7772400" cy="2063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2273300"/>
            <a:ext cx="7600950" cy="2758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6510" y="-29845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06145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43000" y="3048000"/>
            <a:ext cx="10177780" cy="24187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600" dirty="0"/>
              <a:t>1) </a:t>
            </a:r>
            <a:r>
              <a:rPr lang="en-US" altLang="zh-CN" sz="1600" b="1" dirty="0">
                <a:solidFill>
                  <a:schemeClr val="tx1"/>
                </a:solidFill>
              </a:rPr>
              <a:t>Limited Transferability</a:t>
            </a:r>
            <a:r>
              <a:rPr lang="en-US" altLang="zh-CN" sz="1600" dirty="0">
                <a:solidFill>
                  <a:schemeClr val="tx1"/>
                </a:solidFill>
              </a:rPr>
              <a:t>: Existing adversarial attacks </a:t>
            </a:r>
            <a:r>
              <a:rPr lang="en-US" altLang="zh-CN" sz="1600" dirty="0">
                <a:solidFill>
                  <a:srgbClr val="FF0000"/>
                </a:solidFill>
              </a:rPr>
              <a:t>primarily align global image features</a:t>
            </a:r>
            <a:r>
              <a:rPr lang="en-US" altLang="zh-CN" sz="1600" dirty="0">
                <a:solidFill>
                  <a:schemeClr val="tx1"/>
                </a:solidFill>
              </a:rPr>
              <a:t>, neglecting fine-grained local structures. This </a:t>
            </a:r>
            <a:r>
              <a:rPr lang="en-US" altLang="zh-CN" sz="1600" dirty="0">
                <a:solidFill>
                  <a:srgbClr val="FF0000"/>
                </a:solidFill>
              </a:rPr>
              <a:t>leads to overfitting</a:t>
            </a:r>
            <a:r>
              <a:rPr lang="en-US" altLang="zh-CN" sz="1600" dirty="0">
                <a:solidFill>
                  <a:schemeClr val="tx1"/>
                </a:solidFill>
              </a:rPr>
              <a:t> on surrogate models and </a:t>
            </a:r>
            <a:r>
              <a:rPr lang="en-US" altLang="zh-CN" sz="1600" dirty="0">
                <a:solidFill>
                  <a:srgbClr val="FF0000"/>
                </a:solidFill>
              </a:rPr>
              <a:t>poor transferability</a:t>
            </a:r>
            <a:r>
              <a:rPr lang="en-US" altLang="zh-CN" sz="1600" dirty="0">
                <a:solidFill>
                  <a:schemeClr val="tx1"/>
                </a:solidFill>
              </a:rPr>
              <a:t> to unseen, especially closed-source, MLLMs..</a:t>
            </a:r>
            <a:endParaRPr lang="en-US" altLang="zh-CN" sz="1600" dirty="0">
              <a:solidFill>
                <a:schemeClr val="tx1"/>
              </a:solidFill>
            </a:endParaRP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ym typeface="+mn-ea"/>
              </a:rPr>
              <a:t>2)</a:t>
            </a:r>
            <a:r>
              <a:rPr lang="en-US" altLang="zh-CN" sz="1600" b="1" dirty="0">
                <a:solidFill>
                  <a:schemeClr val="tx1"/>
                </a:solidFill>
              </a:rPr>
              <a:t>Weak Feature Alignment</a:t>
            </a:r>
            <a:r>
              <a:rPr lang="en-US" altLang="zh-CN" sz="1600" dirty="0">
                <a:solidFill>
                  <a:schemeClr val="tx1"/>
                </a:solidFill>
              </a:rPr>
              <a:t>: </a:t>
            </a:r>
            <a:r>
              <a:rPr lang="en-US" altLang="zh-CN" sz="1600" dirty="0">
                <a:solidFill>
                  <a:srgbClr val="FF0000"/>
                </a:solidFill>
              </a:rPr>
              <a:t>Relying solely on global feature matching</a:t>
            </a:r>
            <a:r>
              <a:rPr lang="en-US" altLang="zh-CN" sz="1600" dirty="0">
                <a:solidFill>
                  <a:schemeClr val="tx1"/>
                </a:solidFill>
              </a:rPr>
              <a:t> (e.g., CLS token) results in weak semantic alignment, generating perturbations that are less generalizable and </a:t>
            </a:r>
            <a:r>
              <a:rPr lang="en-US" altLang="zh-CN" sz="1600" dirty="0">
                <a:solidFill>
                  <a:srgbClr val="FF0000"/>
                </a:solidFill>
              </a:rPr>
              <a:t>fail to deceive robust models effectively.</a:t>
            </a:r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chemeClr val="tx1"/>
              </a:solidFill>
            </a:endParaRPr>
          </a:p>
          <a:p>
            <a:r>
              <a:rPr lang="en-US" altLang="zh-CN" sz="1600" dirty="0">
                <a:solidFill>
                  <a:schemeClr val="tx1"/>
                </a:solidFill>
              </a:rPr>
              <a:t>3)</a:t>
            </a:r>
            <a:r>
              <a:rPr lang="en-US" altLang="zh-CN" sz="1600" b="1" dirty="0">
                <a:solidFill>
                  <a:schemeClr val="tx1"/>
                </a:solidFill>
              </a:rPr>
              <a:t>Inefficient Ensembles</a:t>
            </a:r>
            <a:r>
              <a:rPr lang="en-US" altLang="zh-CN" sz="1600" dirty="0">
                <a:solidFill>
                  <a:schemeClr val="tx1"/>
                </a:solidFill>
              </a:rPr>
              <a:t>: While ensemble methods improve transferability, </a:t>
            </a:r>
            <a:r>
              <a:rPr lang="en-US" altLang="zh-CN" sz="1600" dirty="0">
                <a:solidFill>
                  <a:srgbClr val="FF0000"/>
                </a:solidFill>
              </a:rPr>
              <a:t>using static, uniform weights for different models</a:t>
            </a:r>
            <a:r>
              <a:rPr lang="en-US" altLang="zh-CN" sz="1600" dirty="0">
                <a:solidFill>
                  <a:schemeClr val="tx1"/>
                </a:solidFill>
              </a:rPr>
              <a:t> causes the optimization to favor easier tasks,</a:t>
            </a:r>
            <a:r>
              <a:rPr lang="en-US" altLang="zh-CN" sz="1600" dirty="0">
                <a:solidFill>
                  <a:srgbClr val="FF0000"/>
                </a:solidFill>
              </a:rPr>
              <a:t> limiting overall attack performance</a:t>
            </a:r>
            <a:r>
              <a:rPr lang="en-US" altLang="zh-CN" sz="1600" dirty="0">
                <a:solidFill>
                  <a:schemeClr val="tx1"/>
                </a:solidFill>
              </a:rPr>
              <a:t>.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3920" y="1708785"/>
            <a:ext cx="10380980" cy="9353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r>
              <a:rPr lang="en-US" altLang="zh-CN" b="1" dirty="0">
                <a:solidFill>
                  <a:schemeClr val="tx1"/>
                </a:solidFill>
              </a:rPr>
              <a:t>Research background</a:t>
            </a:r>
            <a:r>
              <a:rPr lang="en-US" altLang="zh-CN" dirty="0">
                <a:solidFill>
                  <a:schemeClr val="tx1"/>
                </a:solidFill>
              </a:rPr>
              <a:t>: MLLMs are vulnerable to adversarial examples , as they </a:t>
            </a:r>
            <a:r>
              <a:rPr lang="en-US" altLang="zh-CN" dirty="0">
                <a:solidFill>
                  <a:srgbClr val="FF0000"/>
                </a:solidFill>
              </a:rPr>
              <a:t>inherit the adversarial vulnerability of vision encoders</a:t>
            </a:r>
            <a:r>
              <a:rPr lang="en-US" altLang="zh-CN" dirty="0">
                <a:solidFill>
                  <a:schemeClr val="tx1"/>
                </a:solidFill>
              </a:rPr>
              <a:t>. 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4400" y="2590800"/>
            <a:ext cx="4986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sym typeface="+mn-ea"/>
              </a:rPr>
              <a:t>Current adversarial attacks’</a:t>
            </a:r>
            <a:r>
              <a:rPr lang="en-US" altLang="zh-CN" dirty="0">
                <a:sym typeface="+mn-ea"/>
              </a:rPr>
              <a:t> </a:t>
            </a:r>
            <a:r>
              <a:rPr lang="en-US" altLang="zh-CN" b="1" dirty="0"/>
              <a:t>key challenges:</a:t>
            </a:r>
            <a:endParaRPr lang="en-US" altLang="zh-CN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883920" y="5638800"/>
            <a:ext cx="10283825" cy="842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/>
              <a:t>Goal: </a:t>
            </a:r>
            <a:r>
              <a:rPr lang="en-US" altLang="zh-CN"/>
              <a:t>Develop a highly transferable attack via optimal global-local feature alignment and dynamic model ensembling to effectively target both open and closed-source MLLMs.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495800" y="1142728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10" y="1752600"/>
            <a:ext cx="10267950" cy="4819650"/>
          </a:xfrm>
          <a:prstGeom prst="rect">
            <a:avLst/>
          </a:prstGeom>
        </p:spPr>
      </p:pic>
      <p:pic>
        <p:nvPicPr>
          <p:cNvPr id="25" name="图片 24" descr="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6600" y="381000"/>
            <a:ext cx="1482090" cy="14820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686800" y="14947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Nature Image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495800" y="1142728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1878330"/>
            <a:ext cx="6972935" cy="4413885"/>
          </a:xfrm>
          <a:prstGeom prst="rect">
            <a:avLst/>
          </a:prstGeom>
        </p:spPr>
      </p:pic>
      <p:pic>
        <p:nvPicPr>
          <p:cNvPr id="25" name="图片 24" descr="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5400" y="1295400"/>
            <a:ext cx="1692910" cy="2268220"/>
          </a:xfrm>
          <a:prstGeom prst="rect">
            <a:avLst/>
          </a:prstGeom>
        </p:spPr>
      </p:pic>
      <p:pic>
        <p:nvPicPr>
          <p:cNvPr id="26" name="图片 25" descr="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5055" y="4300855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995408"/>
            <a:ext cx="25146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25" y="1583690"/>
            <a:ext cx="6146800" cy="52825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8725" y="1654810"/>
            <a:ext cx="5822315" cy="314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3048000" y="1752600"/>
            <a:ext cx="209550" cy="74993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946910"/>
            <a:ext cx="2273300" cy="3619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0" y="1662430"/>
            <a:ext cx="8235950" cy="9207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2895600"/>
            <a:ext cx="6743700" cy="469900"/>
          </a:xfrm>
          <a:prstGeom prst="rect">
            <a:avLst/>
          </a:prstGeom>
        </p:spPr>
      </p:pic>
      <p:sp>
        <p:nvSpPr>
          <p:cNvPr id="27" name="左大括号 26"/>
          <p:cNvSpPr/>
          <p:nvPr/>
        </p:nvSpPr>
        <p:spPr>
          <a:xfrm>
            <a:off x="568960" y="3581400"/>
            <a:ext cx="209550" cy="237109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4905" y="3652520"/>
            <a:ext cx="3215640" cy="4019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341495"/>
            <a:ext cx="3159125" cy="50546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600" y="5029200"/>
            <a:ext cx="8371840" cy="922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68960" y="2341245"/>
            <a:ext cx="209550" cy="389636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662430"/>
            <a:ext cx="6548120" cy="46164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2341245"/>
            <a:ext cx="8331835" cy="6032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5400" y="3183255"/>
            <a:ext cx="8195945" cy="5448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9200" y="3886200"/>
            <a:ext cx="8710930" cy="8515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010" y="4870450"/>
            <a:ext cx="6683375" cy="5334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200" y="5679440"/>
            <a:ext cx="5880735" cy="542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68960" y="2341245"/>
            <a:ext cx="209550" cy="389636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662430"/>
            <a:ext cx="6548120" cy="4616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2216785"/>
            <a:ext cx="8210550" cy="104775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885" y="3505200"/>
            <a:ext cx="6050915" cy="6426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1885" y="4388485"/>
            <a:ext cx="6132195" cy="7226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3000" y="5351780"/>
            <a:ext cx="66294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568960" y="2341245"/>
            <a:ext cx="209550" cy="357568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1676400"/>
            <a:ext cx="6191250" cy="4508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100" y="2341245"/>
            <a:ext cx="5667375" cy="79311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1100" y="3505200"/>
            <a:ext cx="6553200" cy="7302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3650" y="4800600"/>
            <a:ext cx="6388100" cy="6667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5654</Words>
  <Application>WPS 演示</Application>
  <PresentationFormat>宽屏</PresentationFormat>
  <Paragraphs>297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182----0230</cp:lastModifiedBy>
  <cp:revision>550</cp:revision>
  <dcterms:created xsi:type="dcterms:W3CDTF">2023-09-17T03:47:00Z</dcterms:created>
  <dcterms:modified xsi:type="dcterms:W3CDTF">2025-10-21T07:19:25Z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2023-09-08T08:00:00Z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2023-09-29T08:00:00Z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2052-12.1.0.23125</vt:lpwstr>
  </property>
</Properties>
</file>